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0"/>
  </p:notesMasterIdLst>
  <p:handoutMasterIdLst>
    <p:handoutMasterId r:id="rId21"/>
  </p:handoutMasterIdLst>
  <p:sldIdLst>
    <p:sldId id="478" r:id="rId2"/>
    <p:sldId id="479" r:id="rId3"/>
    <p:sldId id="366" r:id="rId4"/>
    <p:sldId id="458" r:id="rId5"/>
    <p:sldId id="459" r:id="rId6"/>
    <p:sldId id="481" r:id="rId7"/>
    <p:sldId id="476" r:id="rId8"/>
    <p:sldId id="480" r:id="rId9"/>
    <p:sldId id="461" r:id="rId10"/>
    <p:sldId id="463" r:id="rId11"/>
    <p:sldId id="482" r:id="rId12"/>
    <p:sldId id="483" r:id="rId13"/>
    <p:sldId id="464" r:id="rId14"/>
    <p:sldId id="465" r:id="rId15"/>
    <p:sldId id="466" r:id="rId16"/>
    <p:sldId id="467" r:id="rId17"/>
    <p:sldId id="468" r:id="rId18"/>
    <p:sldId id="424" r:id="rId1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FF00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85196" autoAdjust="0"/>
  </p:normalViewPr>
  <p:slideViewPr>
    <p:cSldViewPr>
      <p:cViewPr varScale="1">
        <p:scale>
          <a:sx n="94" d="100"/>
          <a:sy n="94" d="100"/>
        </p:scale>
        <p:origin x="-21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35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AngAx val="1"/>
    </c:view3D>
    <c:floor>
      <c:spPr>
        <a:noFill/>
        <a:ln w="6480">
          <a:solidFill>
            <a:srgbClr val="8B8B8B"/>
          </a:solidFill>
          <a:round/>
        </a:ln>
      </c:spPr>
    </c:floor>
    <c:sideWall>
      <c:spPr>
        <a:noFill/>
        <a:ln w="6480">
          <a:solidFill>
            <a:srgbClr val="8B8B8B"/>
          </a:solidFill>
          <a:round/>
        </a:ln>
      </c:spPr>
    </c:sideWall>
    <c:backWall>
      <c:spPr>
        <a:noFill/>
        <a:ln w="648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5907721961209503"/>
          <c:y val="0.17442021941397001"/>
          <c:w val="0.76514877725575214"/>
          <c:h val="0.45458964032773208"/>
        </c:manualLayout>
      </c:layout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Porcentaje de vivienda gestionado sobre total de habitantes</c:v>
                </c:pt>
              </c:strCache>
            </c:strRef>
          </c:tx>
          <c:spPr>
            <a:gradFill>
              <a:gsLst>
                <a:gs pos="0">
                  <a:srgbClr val="9AB4E4"/>
                </a:gs>
                <a:gs pos="100000">
                  <a:srgbClr val="C1D1EC"/>
                </a:gs>
              </a:gsLst>
              <a:lin ang="5400000"/>
            </a:gra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Bilbao</c:v>
                </c:pt>
                <c:pt idx="1">
                  <c:v>Donosti</c:v>
                </c:pt>
                <c:pt idx="2">
                  <c:v>Málaga</c:v>
                </c:pt>
                <c:pt idx="3">
                  <c:v>Barcelona</c:v>
                </c:pt>
                <c:pt idx="4">
                  <c:v>Vitoria-Gasteiz</c:v>
                </c:pt>
                <c:pt idx="5">
                  <c:v>Zaragoza</c:v>
                </c:pt>
                <c:pt idx="6">
                  <c:v>Sevilla</c:v>
                </c:pt>
                <c:pt idx="7">
                  <c:v>Murcia</c:v>
                </c:pt>
                <c:pt idx="8">
                  <c:v>Madrid</c:v>
                </c:pt>
                <c:pt idx="9">
                  <c:v>Valencia</c:v>
                </c:pt>
                <c:pt idx="10">
                  <c:v>Palma de Mallorca</c:v>
                </c:pt>
                <c:pt idx="11">
                  <c:v>Las Palmas de Gran Canaria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1.1299999999999897</c:v>
                </c:pt>
                <c:pt idx="1">
                  <c:v>0.84000000000000108</c:v>
                </c:pt>
                <c:pt idx="2">
                  <c:v>0.65000000000000413</c:v>
                </c:pt>
                <c:pt idx="3">
                  <c:v>0.54</c:v>
                </c:pt>
                <c:pt idx="4">
                  <c:v>0.38000000000000206</c:v>
                </c:pt>
                <c:pt idx="5">
                  <c:v>0.36000000000000004</c:v>
                </c:pt>
                <c:pt idx="6">
                  <c:v>0.30000000000000004</c:v>
                </c:pt>
                <c:pt idx="7">
                  <c:v>0.25</c:v>
                </c:pt>
                <c:pt idx="8">
                  <c:v>0.1</c:v>
                </c:pt>
                <c:pt idx="9">
                  <c:v>9.0000000000000108E-2</c:v>
                </c:pt>
                <c:pt idx="10">
                  <c:v>2.0000000000000104E-2</c:v>
                </c:pt>
                <c:pt idx="11">
                  <c:v>1.0000000000000103E-2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24-254B-B530-40DFE8120A84}"/>
            </c:ext>
          </c:extLst>
        </c:ser>
        <c:dLbls/>
        <c:gapWidth val="95"/>
        <c:shape val="cylinder"/>
        <c:axId val="117496448"/>
        <c:axId val="117592832"/>
        <c:axId val="0"/>
      </c:bar3DChart>
      <c:catAx>
        <c:axId val="117496448"/>
        <c:scaling>
          <c:orientation val="minMax"/>
        </c:scaling>
        <c:axPos val="b"/>
        <c:numFmt formatCode="General" sourceLinked="1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117592832"/>
        <c:crosses val="autoZero"/>
        <c:auto val="1"/>
        <c:lblAlgn val="ctr"/>
        <c:lblOffset val="100"/>
        <c:noMultiLvlLbl val="1"/>
      </c:catAx>
      <c:valAx>
        <c:axId val="117592832"/>
        <c:scaling>
          <c:orientation val="minMax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General" sourceLinked="0"/>
        <c:tickLblPos val="none"/>
        <c:crossAx val="11749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95072882785209E-2"/>
          <c:y val="1.9788918205804803E-2"/>
          <c:w val="0.86904403349195813"/>
          <c:h val="0.13367127282827598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100" b="0" i="1" strike="noStrike" spc="-1">
              <a:solidFill>
                <a:srgbClr val="000000"/>
              </a:solidFill>
              <a:latin typeface="Calibri"/>
            </a:defRPr>
          </a:pPr>
          <a:endParaRPr lang="es-ES"/>
        </a:p>
      </c:txPr>
    </c:legend>
    <c:plotVisOnly val="1"/>
    <c:dispBlanksAs val="gap"/>
    <c:showDLblsOverMax val="1"/>
  </c:chart>
  <c:spPr>
    <a:noFill/>
    <a:ln w="22320">
      <a:solidFill>
        <a:srgbClr val="C00000"/>
      </a:solidFill>
      <a:round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4A8F65-D61E-4CA4-87A0-39C363857CCD}" type="datetimeFigureOut">
              <a:rPr lang="es-ES"/>
              <a:pPr>
                <a:defRPr/>
              </a:pPr>
              <a:t>22/03/2023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3F2D25-E21B-4F4A-9FD5-7198ACEAB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9975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8C3642-B9B8-4B31-8C1E-C19A7CCD7782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BC171B-02B9-4710-A083-64149457FF7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3027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ea typeface="ＭＳ Ｐゴシック" panose="020B0600070205080204" pitchFamily="34" charset="-128"/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29A4F3-CAA9-40EA-8E80-E53B36615C00}" type="slidenum">
              <a:rPr lang="es-E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05E5-F13E-45AC-B58E-FB78FBCE4F5C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09C2-947B-43D5-972B-3ACA319EFC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37047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A8B1-6A87-4A4B-9099-CF86159FCCB2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0B3F-79AF-469D-B725-17B3E3BBD5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69033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4035-2D6A-46D8-80F4-216457DE5A36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CD27E-FE5A-4896-9469-FE8D8AFF67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73095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EF7C-7F78-4705-BE57-D54FA1E9DAEB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153D-13CA-4165-A64E-B86D5643B39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9229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76F4-7281-454D-9EC9-D25C9C22E047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E92B-6DC7-4E3D-9A2B-1236B8ED70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17588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E871-9488-4163-AF9F-B7196E24A6F1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C79F-F924-4AB9-B931-C9EFE4845B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726429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7B93-97CA-4CC2-9C39-6B50CDB39E2D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BF71-FB6D-4F9C-BBD7-7F7660C50D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43123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42F7-9006-443E-B794-CA1CF8E889F5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822A-F83A-4B79-9FF6-403067B4AFF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654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4EA8-C3DD-4453-ACE4-BE56D046D31E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C6B1-C5A4-4136-BF83-B2E3B309FAC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5525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5F27-7F4F-4C32-AD2C-174C53272AA4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4091-BD46-4A71-B1DC-C3335AEEBA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11776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C52F-F00C-475A-96E9-83F3B3A008C4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BAB0-0ABB-4A22-8887-09EC2AB78FC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30178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4FE8-22A3-44A4-81BC-67F1B45D7CF0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9308-28F8-4848-B406-AA8ADED795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287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E32F-10D3-464C-9345-0C10B75CA618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6039-8D5F-451D-A332-9DAA1B24AF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86083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97E7-1B03-4B19-9F6D-12C5197E1FCA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72D3-B7E4-43E5-9461-D1E962E9ECA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2861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6C89-431E-4A7A-83D9-BFD4F99986C5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3B4B-B6A2-453A-92AB-374730629B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28751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108EB-6BAF-4409-B365-D48A8EBB6E04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71DB-C7D1-434B-8570-E03A4E1B1A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4163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840473-5DEB-4058-8EC7-30142AC70D18}" type="datetime1">
              <a:rPr lang="es-ES"/>
              <a:pPr>
                <a:defRPr/>
              </a:pPr>
              <a:t>22/03/2023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33716C3-4B41-4F12-8551-7B8684D5C2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82" r:id="rId11"/>
    <p:sldLayoutId id="2147484877" r:id="rId12"/>
    <p:sldLayoutId id="2147484883" r:id="rId13"/>
    <p:sldLayoutId id="2147484878" r:id="rId14"/>
    <p:sldLayoutId id="2147484879" r:id="rId15"/>
    <p:sldLayoutId id="214748488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cid:155251d4-745e-43ff-b0d9-164a74f1479b@bilbokoudala.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cid:155251d4-745e-43ff-b0d9-164a74f1479b@bilbokoudala.lan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7886700" cy="2042809"/>
          </a:xfrm>
        </p:spPr>
        <p:txBody>
          <a:bodyPr>
            <a:normAutofit/>
          </a:bodyPr>
          <a:lstStyle/>
          <a:p>
            <a:pPr algn="ctr"/>
            <a:r>
              <a:rPr lang="es-ES" sz="4050" b="1" dirty="0">
                <a:solidFill>
                  <a:schemeClr val="accent5">
                    <a:lumMod val="50000"/>
                  </a:schemeClr>
                </a:solidFill>
              </a:rPr>
              <a:t>LA VIVIENDA COLABORATIVA PARA MAYORES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2100" dirty="0">
                <a:solidFill>
                  <a:srgbClr val="C00000"/>
                </a:solidFill>
              </a:rPr>
              <a:t>Toledo, 9  de Marzo de 2023</a:t>
            </a:r>
            <a:r>
              <a:rPr lang="es-ES" dirty="0">
                <a:solidFill>
                  <a:srgbClr val="C00000"/>
                </a:solidFill>
              </a:rPr>
              <a:t/>
            </a:r>
            <a:br>
              <a:rPr lang="es-ES" dirty="0">
                <a:solidFill>
                  <a:srgbClr val="C00000"/>
                </a:solidFill>
              </a:rPr>
            </a:br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La gestión pública: experiencia de Bilbao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 descr="X:\Area de Vivienda\M. Gestión Interna\Manual Marca Ayuntamiento\C. Logos VVMM\Logotipo cort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2937" y="274393"/>
            <a:ext cx="1613618" cy="3865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90514" y="5373216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JOSE Mª ESCOLÁSTICO SÁNCHEZ  </a:t>
            </a:r>
            <a:r>
              <a:rPr lang="es-ES" sz="1400" dirty="0" err="1">
                <a:solidFill>
                  <a:srgbClr val="C00000"/>
                </a:solidFill>
              </a:rPr>
              <a:t>jmescolastico@vvmm.bilbao.eus</a:t>
            </a:r>
            <a:endParaRPr lang="es-ES" sz="1400" dirty="0">
              <a:solidFill>
                <a:srgbClr val="C00000"/>
              </a:solidFill>
            </a:endParaRPr>
          </a:p>
        </p:txBody>
      </p:sp>
      <p:pic>
        <p:nvPicPr>
          <p:cNvPr id="11" name="Imagen 10" descr="cid:155251d4-745e-43ff-b0d9-164a74f1479b@bilbokoudala.lan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3" t="80090" r="69307" b="6686"/>
          <a:stretch>
            <a:fillRect/>
          </a:stretch>
        </p:blipFill>
        <p:spPr bwMode="auto">
          <a:xfrm>
            <a:off x="3889256" y="377794"/>
            <a:ext cx="962066" cy="566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OACMTO (@COACMTO) /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67" y="179541"/>
            <a:ext cx="2592289" cy="11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740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2073"/>
            <a:ext cx="6480720" cy="1320800"/>
          </a:xfrm>
        </p:spPr>
        <p:txBody>
          <a:bodyPr/>
          <a:lstStyle/>
          <a:p>
            <a:r>
              <a:rPr lang="es-ES" sz="2400" dirty="0">
                <a:solidFill>
                  <a:schemeClr val="accent5"/>
                </a:solidFill>
              </a:rPr>
              <a:t>ALOJAMIENTOS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chemeClr val="accent5"/>
                </a:solidFill>
              </a:rPr>
              <a:t>DOTACIONALES en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rgbClr val="C00000"/>
                </a:solidFill>
              </a:rPr>
              <a:t>ALQUILER PARA MAYORES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8"/>
            <a:ext cx="7110273" cy="511256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s-ES" u="sng" dirty="0"/>
              <a:t>Marco Jurídico</a:t>
            </a:r>
          </a:p>
          <a:p>
            <a:pPr lvl="1"/>
            <a:r>
              <a:rPr lang="es-ES" dirty="0"/>
              <a:t>Ley 2/2006, de 30 junio, del Suelo y Urbanismo </a:t>
            </a:r>
          </a:p>
          <a:p>
            <a:pPr lvl="1"/>
            <a:r>
              <a:rPr lang="es-ES" dirty="0"/>
              <a:t>Decreto 39/2008 de Régimen jurídico de viviendas de protección pública y medidas financieras</a:t>
            </a:r>
          </a:p>
          <a:p>
            <a:pPr lvl="1"/>
            <a:r>
              <a:rPr lang="es-ES" dirty="0"/>
              <a:t>Ley 3/2015 de 18 de junio de Vivienda.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u="sng" dirty="0"/>
              <a:t>Características principales</a:t>
            </a:r>
          </a:p>
          <a:p>
            <a:pPr lvl="1"/>
            <a:r>
              <a:rPr lang="es-ES" dirty="0"/>
              <a:t>Suelo calificado como Equipamiento (</a:t>
            </a:r>
            <a:r>
              <a:rPr lang="es-ES" sz="1200" dirty="0"/>
              <a:t>1,5 m</a:t>
            </a:r>
            <a:r>
              <a:rPr lang="es-ES" sz="1200" baseline="30000" dirty="0"/>
              <a:t>2</a:t>
            </a:r>
            <a:r>
              <a:rPr lang="es-ES" sz="1200" dirty="0"/>
              <a:t> /100 m</a:t>
            </a:r>
            <a:r>
              <a:rPr lang="es-ES" sz="1200" baseline="30000" dirty="0"/>
              <a:t>2</a:t>
            </a:r>
            <a:r>
              <a:rPr lang="es-ES" sz="1200" dirty="0"/>
              <a:t> residencial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Promocion Directa por Admón. Pública / Concesión</a:t>
            </a:r>
          </a:p>
          <a:p>
            <a:pPr lvl="1"/>
            <a:r>
              <a:rPr lang="es-ES" dirty="0"/>
              <a:t>Gestión en ALQUILER ROTATORIO (</a:t>
            </a:r>
            <a:r>
              <a:rPr lang="es-ES" sz="1200" dirty="0"/>
              <a:t>máx. 5 años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Dimensiones de los alojamientos (</a:t>
            </a:r>
            <a:r>
              <a:rPr lang="es-ES" sz="1200" dirty="0"/>
              <a:t>25-60 m</a:t>
            </a:r>
            <a:r>
              <a:rPr lang="es-ES" sz="1200" baseline="30000" dirty="0"/>
              <a:t>2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Espacios Comunitarios – </a:t>
            </a:r>
            <a:r>
              <a:rPr lang="es-ES" sz="1200" dirty="0"/>
              <a:t>Lavandería, aparca-bicis, zonas comunes para los usos no incluidos en el alojamiento</a:t>
            </a:r>
          </a:p>
          <a:p>
            <a:pPr lvl="1"/>
            <a:r>
              <a:rPr lang="es-ES" dirty="0"/>
              <a:t>Instalaciones comunitarias: </a:t>
            </a:r>
            <a:r>
              <a:rPr lang="es-ES" sz="1200" dirty="0"/>
              <a:t>Contador único…..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613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2073"/>
            <a:ext cx="6480720" cy="1320800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66</a:t>
            </a:r>
            <a:r>
              <a:rPr lang="es-ES" sz="2400" dirty="0">
                <a:solidFill>
                  <a:schemeClr val="accent5"/>
                </a:solidFill>
              </a:rPr>
              <a:t> ALOJAMIENTOS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chemeClr val="accent5"/>
                </a:solidFill>
              </a:rPr>
              <a:t>DOTACIONALES en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rgbClr val="C00000"/>
                </a:solidFill>
              </a:rPr>
              <a:t>ALQUILER PARA MAYORES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8"/>
            <a:ext cx="7110273" cy="5112568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endParaRPr lang="es-ES_tradnl" b="1" u="sng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es-ES_tradnl" b="1" u="sng" dirty="0"/>
              <a:t>Tipologías.</a:t>
            </a:r>
          </a:p>
          <a:p>
            <a:pPr marL="0" lvl="0" indent="0">
              <a:buNone/>
            </a:pPr>
            <a:r>
              <a:rPr lang="es-ES_tradnl" sz="1600" b="1" dirty="0"/>
              <a:t>32 viviendas tipo LOFT (A</a:t>
            </a:r>
            <a:r>
              <a:rPr lang="es-ES_tradnl" sz="1600" dirty="0"/>
              <a:t>):</a:t>
            </a:r>
            <a:r>
              <a:rPr lang="es-ES" sz="1600" dirty="0"/>
              <a:t> </a:t>
            </a:r>
            <a:r>
              <a:rPr lang="es-ES_tradnl" sz="1600" dirty="0"/>
              <a:t>Cuenta únicamente con dos espacios, el cuarto de baño por un lado, y la cocina-salón -comedor-dormitorio, por otro. Su superficie puede variar entre 37-50 m</a:t>
            </a:r>
            <a:r>
              <a:rPr lang="es-ES_tradnl" sz="1600" baseline="30000" dirty="0"/>
              <a:t>2</a:t>
            </a:r>
            <a:endParaRPr lang="es-ES" sz="1600" dirty="0"/>
          </a:p>
          <a:p>
            <a:pPr marL="0" lvl="0" indent="0">
              <a:buNone/>
            </a:pPr>
            <a:r>
              <a:rPr lang="es-ES_tradnl" sz="1600" b="1" dirty="0"/>
              <a:t>26 apartamentos tipo (B): </a:t>
            </a:r>
            <a:r>
              <a:rPr lang="es-ES_tradnl" sz="1600" dirty="0"/>
              <a:t>En este caso las viviendas cuentan con un dormitorio separado del resto de la vivienda. Su superficie es de 43,72m</a:t>
            </a:r>
            <a:r>
              <a:rPr lang="es-ES_tradnl" sz="1600" baseline="30000" dirty="0"/>
              <a:t>2</a:t>
            </a:r>
            <a:endParaRPr lang="es-ES" sz="1600" dirty="0"/>
          </a:p>
          <a:p>
            <a:pPr marL="0" lvl="0" indent="0">
              <a:buNone/>
            </a:pPr>
            <a:r>
              <a:rPr lang="es-ES_tradnl" sz="1600" b="1" dirty="0"/>
              <a:t>1 Alojamiento tipo (C): </a:t>
            </a:r>
            <a:r>
              <a:rPr lang="es-ES_tradnl" sz="1600" dirty="0"/>
              <a:t>En él se distribuyen 2 dormitorios. Su superficie es de 57 m</a:t>
            </a:r>
            <a:r>
              <a:rPr lang="es-ES_tradnl" sz="1600" baseline="30000" dirty="0"/>
              <a:t>2</a:t>
            </a:r>
            <a:endParaRPr lang="es-ES" sz="1600" dirty="0"/>
          </a:p>
          <a:p>
            <a:pPr marL="0" lvl="0" indent="0">
              <a:buNone/>
            </a:pPr>
            <a:r>
              <a:rPr lang="es-ES_tradnl" sz="1600" b="1" dirty="0"/>
              <a:t>1 Alojamiento tipo (D</a:t>
            </a:r>
            <a:r>
              <a:rPr lang="es-ES_tradnl" sz="1600" dirty="0"/>
              <a:t>): Acoge en un único espacio los usos de cocina, estar-comedor y dormitorio, de 61 m</a:t>
            </a:r>
            <a:r>
              <a:rPr lang="es-ES_tradnl" sz="1600" baseline="30000" dirty="0"/>
              <a:t>2</a:t>
            </a:r>
            <a:endParaRPr lang="es-ES" sz="1600" dirty="0"/>
          </a:p>
          <a:p>
            <a:pPr marL="0" lvl="0" indent="0">
              <a:buNone/>
            </a:pPr>
            <a:r>
              <a:rPr lang="es-ES_tradnl" sz="1600" b="1" dirty="0"/>
              <a:t>6 unidades de  viviendas adaptadas</a:t>
            </a:r>
            <a:r>
              <a:rPr lang="es-ES_tradnl" sz="1600" dirty="0"/>
              <a:t> a personas con minusvalía tipo (E), Cuenta con tienen una superficie de 51 m</a:t>
            </a:r>
            <a:r>
              <a:rPr lang="es-ES_tradnl" sz="1600" baseline="30000" dirty="0"/>
              <a:t>2</a:t>
            </a:r>
            <a:r>
              <a:rPr lang="es-ES_tradnl" sz="1600" dirty="0"/>
              <a:t>.</a:t>
            </a:r>
            <a:endParaRPr lang="es-ES" sz="1600" dirty="0"/>
          </a:p>
          <a:p>
            <a:pPr marL="0" indent="0">
              <a:buNone/>
            </a:pPr>
            <a:r>
              <a:rPr lang="es-ES" sz="1600" b="1" dirty="0"/>
              <a:t>160 Plazas de garaje</a:t>
            </a:r>
          </a:p>
        </p:txBody>
      </p:sp>
    </p:spTree>
    <p:extLst>
      <p:ext uri="{BB962C8B-B14F-4D97-AF65-F5344CB8AC3E}">
        <p14:creationId xmlns:p14="http://schemas.microsoft.com/office/powerpoint/2010/main" xmlns="" val="5837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02073"/>
            <a:ext cx="6480720" cy="1320800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66</a:t>
            </a:r>
            <a:r>
              <a:rPr lang="es-ES" sz="2400" dirty="0">
                <a:solidFill>
                  <a:schemeClr val="accent5"/>
                </a:solidFill>
              </a:rPr>
              <a:t> ALOJAMIENTOS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chemeClr val="accent5"/>
                </a:solidFill>
              </a:rPr>
              <a:t>DOTACIONALES en</a:t>
            </a:r>
            <a:br>
              <a:rPr lang="es-ES" sz="2400" dirty="0">
                <a:solidFill>
                  <a:schemeClr val="accent5"/>
                </a:solidFill>
              </a:rPr>
            </a:br>
            <a:r>
              <a:rPr lang="es-ES" sz="2400" dirty="0">
                <a:solidFill>
                  <a:srgbClr val="C00000"/>
                </a:solidFill>
              </a:rPr>
              <a:t>ALQUILER PARA MAYORES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8"/>
            <a:ext cx="7110273" cy="5112568"/>
          </a:xfrm>
        </p:spPr>
        <p:txBody>
          <a:bodyPr/>
          <a:lstStyle/>
          <a:p>
            <a:pPr marL="0" indent="0">
              <a:buNone/>
            </a:pPr>
            <a:endParaRPr lang="es-ES" b="1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b="1" u="sng" dirty="0"/>
              <a:t>Coste y Financiación.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_tradnl" sz="1600" b="1" dirty="0"/>
              <a:t>7.233.902,55 €</a:t>
            </a:r>
            <a:r>
              <a:rPr lang="es-ES_tradnl" sz="1600" dirty="0"/>
              <a:t>  (I.V.A. no incluido)/Subvención 40.000 €/unidad.</a:t>
            </a:r>
            <a:endParaRPr lang="es-ES" sz="1600" u="sng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b="1" u="sng" dirty="0"/>
              <a:t>Sistema </a:t>
            </a:r>
            <a:r>
              <a:rPr lang="es-ES" b="1" u="sng" dirty="0" err="1"/>
              <a:t>adjudicacion</a:t>
            </a:r>
            <a:endParaRPr lang="es-ES" b="1" u="sng" dirty="0"/>
          </a:p>
          <a:p>
            <a:pPr lvl="1"/>
            <a:r>
              <a:rPr lang="es-ES" dirty="0"/>
              <a:t>33 destinados al primer colectivo, el de personas </a:t>
            </a:r>
            <a:r>
              <a:rPr lang="es-ES" u="sng" dirty="0"/>
              <a:t>jóvenes menores de 30 años unipersonales</a:t>
            </a:r>
            <a:r>
              <a:rPr lang="es-ES" dirty="0"/>
              <a:t>, es decir el 50 %.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18 a personas </a:t>
            </a:r>
            <a:r>
              <a:rPr lang="es-ES" u="sng" dirty="0">
                <a:solidFill>
                  <a:srgbClr val="FF0000"/>
                </a:solidFill>
              </a:rPr>
              <a:t>mayores de 65 años</a:t>
            </a:r>
            <a:r>
              <a:rPr lang="es-ES" dirty="0">
                <a:solidFill>
                  <a:srgbClr val="FF0000"/>
                </a:solidFill>
              </a:rPr>
              <a:t> de ellos 6 alojamientos adaptados para personas con diversidad funcional por limitación de movilidad </a:t>
            </a:r>
          </a:p>
          <a:p>
            <a:pPr lvl="1"/>
            <a:r>
              <a:rPr lang="es-ES" dirty="0"/>
              <a:t>15 de ellas a Carencia Sobrevenida de Vivienda o </a:t>
            </a:r>
            <a:r>
              <a:rPr lang="es-ES" u="sng" dirty="0"/>
              <a:t>personas en situación de vulnerabilidad</a:t>
            </a:r>
            <a:r>
              <a:rPr lang="es-ES" dirty="0"/>
              <a:t> designadas por Acción Social, con una distribución paritaria desde el punto de vista de género, en un 20 %.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lvl="0">
              <a:buFont typeface="Courier New" panose="02070309020205020404" pitchFamily="49" charset="0"/>
              <a:buChar char="o"/>
            </a:pPr>
            <a:endParaRPr lang="es-ES_tradnl" b="1" u="sng" dirty="0"/>
          </a:p>
        </p:txBody>
      </p:sp>
    </p:spTree>
    <p:extLst>
      <p:ext uri="{BB962C8B-B14F-4D97-AF65-F5344CB8AC3E}">
        <p14:creationId xmlns:p14="http://schemas.microsoft.com/office/powerpoint/2010/main" xmlns="" val="315800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5536" y="863210"/>
            <a:ext cx="4743450" cy="28289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4281" b="11934"/>
          <a:stretch/>
        </p:blipFill>
        <p:spPr>
          <a:xfrm>
            <a:off x="3453836" y="3692135"/>
            <a:ext cx="5116648" cy="2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27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22"/>
          <a:stretch/>
        </p:blipFill>
        <p:spPr bwMode="auto">
          <a:xfrm rot="5400000">
            <a:off x="431453" y="2014137"/>
            <a:ext cx="4224368" cy="29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" t="304" r="4345" b="6451"/>
          <a:stretch/>
        </p:blipFill>
        <p:spPr>
          <a:xfrm>
            <a:off x="3995936" y="1093534"/>
            <a:ext cx="3218037" cy="23729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b="4086"/>
          <a:stretch/>
        </p:blipFill>
        <p:spPr>
          <a:xfrm>
            <a:off x="3995936" y="3663832"/>
            <a:ext cx="3024336" cy="24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83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634" y="764704"/>
            <a:ext cx="3142313" cy="2356734"/>
          </a:xfrm>
          <a:prstGeom prst="rect">
            <a:avLst/>
          </a:prstGeom>
        </p:spPr>
      </p:pic>
      <p:pic>
        <p:nvPicPr>
          <p:cNvPr id="10" name="Marcador de contenido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47" y="1113754"/>
            <a:ext cx="2894973" cy="21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66066" y="3641443"/>
            <a:ext cx="3072281" cy="23042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92"/>
          <a:stretch/>
        </p:blipFill>
        <p:spPr>
          <a:xfrm>
            <a:off x="3067255" y="3284984"/>
            <a:ext cx="3182846" cy="22154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13738" r="1297"/>
          <a:stretch/>
        </p:blipFill>
        <p:spPr>
          <a:xfrm>
            <a:off x="251520" y="3121438"/>
            <a:ext cx="2815735" cy="221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139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2" y="1487815"/>
            <a:ext cx="2829008" cy="23629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320" y="843567"/>
            <a:ext cx="3068606" cy="23014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768" y="3850813"/>
            <a:ext cx="3465492" cy="25991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0" r="12261"/>
          <a:stretch/>
        </p:blipFill>
        <p:spPr>
          <a:xfrm rot="5400000">
            <a:off x="4349620" y="3223385"/>
            <a:ext cx="2884692" cy="27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21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657590"/>
            <a:ext cx="6192688" cy="2786401"/>
          </a:xfrm>
        </p:spPr>
      </p:pic>
      <p:pic>
        <p:nvPicPr>
          <p:cNvPr id="6" name="Marcador de contenido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342566"/>
            <a:ext cx="4403279" cy="330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7026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53975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95936" y="2404534"/>
            <a:ext cx="2961378" cy="80844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GRACIAS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70606" y="4077072"/>
            <a:ext cx="655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</a:rPr>
              <a:t>JOSE Mª ESCOLÁSTICO SÁNCHEZ 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>
                <a:solidFill>
                  <a:srgbClr val="C00000"/>
                </a:solidFill>
              </a:rPr>
              <a:t>jmescolastico@vvmm.bilbao.eus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11" name="Imagen 10" descr="X:\Area de Vivienda\M. Gestión Interna\Manual Marca Ayuntamiento\C. Logos VVMM\Logotipo corto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48828" y="195949"/>
            <a:ext cx="1613618" cy="386504"/>
          </a:xfrm>
          <a:prstGeom prst="rect">
            <a:avLst/>
          </a:prstGeom>
        </p:spPr>
      </p:pic>
      <p:pic>
        <p:nvPicPr>
          <p:cNvPr id="14" name="Imagen 13" descr="cid:155251d4-745e-43ff-b0d9-164a74f1479b@bilbokoudala.lan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3" t="80090" r="69307" b="6686"/>
          <a:stretch>
            <a:fillRect/>
          </a:stretch>
        </p:blipFill>
        <p:spPr bwMode="auto">
          <a:xfrm>
            <a:off x="4163137" y="173134"/>
            <a:ext cx="962066" cy="566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COACMTO (@COACMTO) / Twi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967" y="179541"/>
            <a:ext cx="2592289" cy="11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4838" y="1196752"/>
            <a:ext cx="3462337" cy="5326286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endParaRPr lang="es-ES" sz="1600" b="1" cap="small" spc="-1" dirty="0">
              <a:solidFill>
                <a:srgbClr val="C00000"/>
              </a:solidFill>
              <a:latin typeface="+mj-lt"/>
              <a:ea typeface="ＭＳ Ｐゴシック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OAL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4.202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Viviendas, 86 </a:t>
            </a:r>
            <a:r>
              <a:rPr lang="es-ES" sz="1600" b="1" cap="small" spc="-1" dirty="0" err="1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ADAs</a:t>
            </a:r>
            <a:endParaRPr lang="es-ES" sz="1600" b="1" spc="-1" dirty="0">
              <a:solidFill>
                <a:srgbClr val="C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893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 locales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46 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empleados/as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113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adaptadas para personas discapacitadas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47,6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años de edad media del patrimonio inmobiliario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94 %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de viviendas arrendadas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Renta media viviendas: 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250-350 €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  <a:p>
            <a:pPr marL="228600" lvl="0" indent="-228240" defTabSz="914400" eaLnBrk="1" fontAlgn="auto" hangingPunct="1">
              <a:lnSpc>
                <a:spcPct val="90000"/>
              </a:lnSpc>
              <a:spcBef>
                <a:spcPts val="1199"/>
              </a:spcBef>
              <a:spcAft>
                <a:spcPts val="0"/>
              </a:spcAft>
              <a:buClr>
                <a:srgbClr val="595959"/>
              </a:buClr>
              <a:buSzTx/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  <a:cs typeface="DejaVu Sans"/>
              </a:rPr>
              <a:t>9.800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 demandantes de vivienda inscritos en </a:t>
            </a:r>
            <a:r>
              <a:rPr lang="es-ES" sz="1600" cap="small" spc="-1" dirty="0" err="1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Etxebide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  <a:cs typeface="DejaVu Sans"/>
              </a:rPr>
              <a:t>.</a:t>
            </a:r>
            <a:endParaRPr lang="es-ES" sz="1600" spc="-1" dirty="0">
              <a:solidFill>
                <a:srgbClr val="000000"/>
              </a:solidFill>
              <a:latin typeface="+mj-lt"/>
              <a:ea typeface="DejaVu Sans"/>
              <a:cs typeface="DejaVu San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0200" y="1196752"/>
            <a:ext cx="3672160" cy="5327873"/>
          </a:xfrm>
          <a:ln w="28575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199"/>
              </a:spcBef>
              <a:buNone/>
            </a:pPr>
            <a:endParaRPr lang="es-ES" sz="1300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ts val="1199"/>
              </a:spcBef>
              <a:buNone/>
            </a:pP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·   Presupuesto 2023: 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27.093.000 €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Facturación en Rentas: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14.596.000 €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Gastos en Reparación y Conservación: 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7.320.000 €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b="1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BENEFICIO: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 1.150.000 € </a:t>
            </a:r>
            <a:r>
              <a:rPr lang="es-ES" sz="1600" b="1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sobre costes directos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.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b="1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Endeudamiento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: </a:t>
            </a:r>
            <a:r>
              <a:rPr lang="es-ES" sz="1600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0 €</a:t>
            </a:r>
            <a:endParaRPr lang="es-ES" sz="1600" spc="-1" dirty="0">
              <a:solidFill>
                <a:srgbClr val="C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b="1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Remanente tesorería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: 9 millones €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 algn="just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b="1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INDICE MOROSIDAD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: 2022: 4,93 % s/facturación.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 Presentes en 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664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 Comunidades de Propietarios/as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marL="228600" indent="-228240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Arial"/>
              <a:buChar char="•"/>
            </a:pP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 2,5% 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Población Bilbao vinculada a VVMM. </a:t>
            </a:r>
            <a:r>
              <a:rPr lang="es-ES" sz="1600" b="1" cap="small" spc="-1" dirty="0">
                <a:solidFill>
                  <a:srgbClr val="C00000"/>
                </a:solidFill>
                <a:latin typeface="+mj-lt"/>
                <a:ea typeface="ＭＳ Ｐゴシック"/>
              </a:rPr>
              <a:t>4,% </a:t>
            </a:r>
            <a:r>
              <a:rPr lang="es-ES" sz="1600" cap="small" spc="-1" dirty="0">
                <a:solidFill>
                  <a:srgbClr val="000000"/>
                </a:solidFill>
                <a:latin typeface="+mj-lt"/>
                <a:ea typeface="ＭＳ Ｐゴシック"/>
              </a:rPr>
              <a:t>presupuesto municipal consolidado.</a:t>
            </a:r>
            <a:endParaRPr lang="es-ES" sz="1600" spc="-1" dirty="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2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742992-8378-4CBC-BC42-0FC820EF5BC3}" type="slidenum">
              <a:rPr lang="es-ES" altLang="es-E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604838" y="115888"/>
            <a:ext cx="6913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NUESTRO PATRIMONIO, PERSONAS Y RESULTADOS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53975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1229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44463"/>
            <a:ext cx="29892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533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539750" y="119063"/>
            <a:ext cx="7848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MAPA DE NUESTRAS PROMOCIONES: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charset="0"/>
              </a:rPr>
              <a:t>Mixtura Social en todos los barrios de la ciudad</a:t>
            </a:r>
          </a:p>
        </p:txBody>
      </p:sp>
      <p:sp>
        <p:nvSpPr>
          <p:cNvPr id="1331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24EF4C-DC03-4BB7-9E03-E2C65D0F1889}" type="slidenum">
              <a:rPr lang="es-ES" altLang="es-E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es-E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53975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pic>
        <p:nvPicPr>
          <p:cNvPr id="1331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1035050"/>
            <a:ext cx="9144001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2464784"/>
              </p:ext>
            </p:extLst>
          </p:nvPr>
        </p:nvGraphicFramePr>
        <p:xfrm>
          <a:off x="609600" y="1270000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stomShap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i="1" strike="noStrike" spc="-1" dirty="0">
                <a:solidFill>
                  <a:srgbClr val="808080"/>
                </a:solidFill>
                <a:latin typeface="Arial"/>
              </a:rPr>
              <a:t>Bilbao cuenta con 346.000 habitantes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609600" y="5301208"/>
            <a:ext cx="4752528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808080"/>
                </a:solidFill>
                <a:latin typeface="Calibri"/>
              </a:rPr>
              <a:t>1 VIVIENDA MUNICIPAL por cada 88 habitantes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1" strike="noStrike" spc="-1" dirty="0">
                <a:solidFill>
                  <a:srgbClr val="808080"/>
                </a:solidFill>
                <a:latin typeface="Calibri"/>
              </a:rPr>
              <a:t>en la ciudad de</a:t>
            </a:r>
            <a:r>
              <a:rPr lang="es-ES" sz="1800" spc="-1" dirty="0">
                <a:latin typeface="Arial"/>
              </a:rPr>
              <a:t> </a:t>
            </a:r>
            <a:r>
              <a:rPr lang="es-ES" sz="1800" b="1" strike="noStrike" spc="-1" dirty="0">
                <a:solidFill>
                  <a:srgbClr val="808080"/>
                </a:solidFill>
                <a:latin typeface="Calibri"/>
              </a:rPr>
              <a:t>BILBAO </a:t>
            </a:r>
            <a:endParaRPr lang="es-ES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7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16" y="1340768"/>
            <a:ext cx="8324916" cy="4536504"/>
          </a:xfrm>
        </p:spPr>
      </p:pic>
      <p:sp>
        <p:nvSpPr>
          <p:cNvPr id="4" name="4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DEMANDA DE VIVIENDAS</a:t>
            </a:r>
            <a:endParaRPr lang="es-ES" sz="2400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3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>
                <a:solidFill>
                  <a:srgbClr val="C00000"/>
                </a:solidFill>
                <a:cs typeface="Arial" charset="0"/>
              </a:rPr>
              <a:t>LA VIVIENDA COLABROATIVA 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PARA MAYORES</a:t>
            </a:r>
            <a:r>
              <a:rPr lang="es-ES" sz="2400" b="1" dirty="0">
                <a:solidFill>
                  <a:srgbClr val="C00000"/>
                </a:solidFill>
                <a:cs typeface="Arial" charset="0"/>
              </a:rPr>
              <a:t/>
            </a:r>
            <a:br>
              <a:rPr lang="es-ES" sz="2400" b="1" dirty="0">
                <a:solidFill>
                  <a:srgbClr val="C00000"/>
                </a:solidFill>
                <a:cs typeface="Arial" charset="0"/>
              </a:rPr>
            </a:br>
            <a:r>
              <a:rPr lang="es-ES" sz="2400" b="1" u="sng" dirty="0">
                <a:solidFill>
                  <a:srgbClr val="C00000"/>
                </a:solidFill>
                <a:cs typeface="Arial" charset="0"/>
              </a:rPr>
              <a:t>UN NUEVO MODELO RESIDENCIAL</a:t>
            </a:r>
            <a:endParaRPr lang="es-ES" u="sng" dirty="0">
              <a:solidFill>
                <a:srgbClr val="C0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09600" y="1700808"/>
            <a:ext cx="6348413" cy="4752528"/>
          </a:xfrm>
        </p:spPr>
        <p:txBody>
          <a:bodyPr/>
          <a:lstStyle/>
          <a:p>
            <a:r>
              <a:rPr lang="es-ES" sz="1600" b="1" u="sng" dirty="0">
                <a:solidFill>
                  <a:schemeClr val="tx1"/>
                </a:solidFill>
              </a:rPr>
              <a:t>ACTUAL MODELO RESIDENCIAL VINCULADO A SERVICIOS SOCIALES</a:t>
            </a:r>
            <a:endParaRPr lang="es-ES" sz="1600" u="sng" dirty="0">
              <a:solidFill>
                <a:schemeClr val="tx1"/>
              </a:solidFill>
            </a:endParaRP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RESIDENCIAS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PISOS O RECURSOS COMUNITARIOS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PISOS TUTELADOS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CENTROS DE DIA</a:t>
            </a:r>
            <a:endParaRPr lang="es-ES" sz="1600" u="sng" dirty="0">
              <a:solidFill>
                <a:schemeClr val="tx1"/>
              </a:solidFill>
            </a:endParaRPr>
          </a:p>
          <a:p>
            <a:endParaRPr lang="es-ES" sz="1600" b="1" u="sng" dirty="0">
              <a:solidFill>
                <a:schemeClr val="tx1"/>
              </a:solidFill>
            </a:endParaRPr>
          </a:p>
          <a:p>
            <a:r>
              <a:rPr lang="es-ES" sz="1600" b="1" u="sng" dirty="0">
                <a:solidFill>
                  <a:schemeClr val="tx1"/>
                </a:solidFill>
              </a:rPr>
              <a:t>NUEVO MODELO RESIDENCIAL: VIVIENDA COLABORATIVA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AUTONOMIA PERSONAL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ESPACIOS COMUNES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REGIMEN DE TENENCIA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FINANCIACION PUBLICO/PRIVADA</a:t>
            </a:r>
          </a:p>
          <a:p>
            <a:pPr lvl="2"/>
            <a:r>
              <a:rPr lang="es-ES" sz="1600" dirty="0">
                <a:solidFill>
                  <a:schemeClr val="tx1"/>
                </a:solidFill>
              </a:rPr>
              <a:t>MODELO DE CONVIVENCIA</a:t>
            </a:r>
          </a:p>
        </p:txBody>
      </p:sp>
    </p:spTree>
    <p:extLst>
      <p:ext uri="{BB962C8B-B14F-4D97-AF65-F5344CB8AC3E}">
        <p14:creationId xmlns:p14="http://schemas.microsoft.com/office/powerpoint/2010/main" xmlns="" val="17181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de flecha hacia abajo 1"/>
          <p:cNvSpPr/>
          <p:nvPr/>
        </p:nvSpPr>
        <p:spPr>
          <a:xfrm>
            <a:off x="231789" y="850746"/>
            <a:ext cx="2801563" cy="1104088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PATRIMONIO</a:t>
            </a:r>
          </a:p>
        </p:txBody>
      </p:sp>
      <p:sp>
        <p:nvSpPr>
          <p:cNvPr id="3" name="Llamada de flecha hacia arriba 2"/>
          <p:cNvSpPr/>
          <p:nvPr/>
        </p:nvSpPr>
        <p:spPr>
          <a:xfrm>
            <a:off x="5811820" y="541068"/>
            <a:ext cx="3122579" cy="1016541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PERSONAS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3131840" y="1124744"/>
            <a:ext cx="2568108" cy="2511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4376986" y="1124744"/>
            <a:ext cx="0" cy="5155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204803" y="1713257"/>
            <a:ext cx="2344366" cy="6225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VALOR AÑADIDO</a:t>
            </a:r>
          </a:p>
        </p:txBody>
      </p:sp>
      <p:sp>
        <p:nvSpPr>
          <p:cNvPr id="7" name="Elipse 6"/>
          <p:cNvSpPr/>
          <p:nvPr/>
        </p:nvSpPr>
        <p:spPr>
          <a:xfrm>
            <a:off x="3355582" y="2478507"/>
            <a:ext cx="2013626" cy="94197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sz="1100" b="1" dirty="0">
                <a:solidFill>
                  <a:srgbClr val="C00000"/>
                </a:solidFill>
              </a:rPr>
              <a:t>Colaboración</a:t>
            </a:r>
          </a:p>
          <a:p>
            <a:pPr marL="285750" indent="-285750" algn="ctr">
              <a:buFontTx/>
              <a:buChar char="-"/>
            </a:pPr>
            <a:r>
              <a:rPr lang="es-ES" sz="1100" b="1" dirty="0">
                <a:solidFill>
                  <a:srgbClr val="C00000"/>
                </a:solidFill>
              </a:rPr>
              <a:t>Sostenibilidad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204803" y="3944145"/>
            <a:ext cx="2344366" cy="6533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OPTIMIZACIÓN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4376986" y="3498293"/>
            <a:ext cx="0" cy="35019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curvado 9"/>
          <p:cNvCxnSpPr/>
          <p:nvPr/>
        </p:nvCxnSpPr>
        <p:spPr>
          <a:xfrm rot="5400000" flipH="1" flipV="1">
            <a:off x="5151146" y="2189113"/>
            <a:ext cx="2615118" cy="1517516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curvado 10"/>
          <p:cNvCxnSpPr/>
          <p:nvPr/>
        </p:nvCxnSpPr>
        <p:spPr>
          <a:xfrm rot="16200000" flipV="1">
            <a:off x="712143" y="1913547"/>
            <a:ext cx="2615119" cy="2068650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3083200" y="4722368"/>
            <a:ext cx="2568108" cy="114137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s-ES" sz="1100" b="1" dirty="0">
                <a:solidFill>
                  <a:srgbClr val="C00000"/>
                </a:solidFill>
              </a:rPr>
              <a:t>Regeneración</a:t>
            </a:r>
          </a:p>
          <a:p>
            <a:pPr marL="285750" indent="-285750" algn="ctr">
              <a:buFontTx/>
              <a:buChar char="-"/>
            </a:pPr>
            <a:r>
              <a:rPr lang="es-ES" sz="1100" b="1" dirty="0">
                <a:solidFill>
                  <a:srgbClr val="C00000"/>
                </a:solidFill>
              </a:rPr>
              <a:t>Responsabilidad</a:t>
            </a:r>
          </a:p>
          <a:p>
            <a:pPr marL="285750" indent="-285750" algn="ctr">
              <a:buFontTx/>
              <a:buChar char="-"/>
            </a:pPr>
            <a:r>
              <a:rPr lang="es-ES" sz="1100" b="1" dirty="0">
                <a:solidFill>
                  <a:srgbClr val="C00000"/>
                </a:solidFill>
              </a:rPr>
              <a:t>Desarrollo personal</a:t>
            </a:r>
          </a:p>
        </p:txBody>
      </p:sp>
      <p:cxnSp>
        <p:nvCxnSpPr>
          <p:cNvPr id="13" name="Conector recto 12"/>
          <p:cNvCxnSpPr>
            <a:endCxn id="7" idx="0"/>
          </p:cNvCxnSpPr>
          <p:nvPr/>
        </p:nvCxnSpPr>
        <p:spPr>
          <a:xfrm flipH="1">
            <a:off x="4362395" y="2335828"/>
            <a:ext cx="4863" cy="1426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8" idx="2"/>
          </p:cNvCxnSpPr>
          <p:nvPr/>
        </p:nvCxnSpPr>
        <p:spPr>
          <a:xfrm flipH="1">
            <a:off x="4376982" y="4597518"/>
            <a:ext cx="4" cy="1248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611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59160"/>
          </a:xfrm>
        </p:spPr>
        <p:txBody>
          <a:bodyPr/>
          <a:lstStyle/>
          <a:p>
            <a:pPr algn="ctr"/>
            <a:r>
              <a:rPr lang="es-ES" sz="4000" b="1" dirty="0">
                <a:solidFill>
                  <a:srgbClr val="C00000"/>
                </a:solidFill>
                <a:cs typeface="Arial" charset="0"/>
              </a:rPr>
              <a:t>VALOR EMOCIONAL</a:t>
            </a:r>
            <a:br>
              <a:rPr lang="es-ES" sz="4000" b="1" dirty="0">
                <a:solidFill>
                  <a:srgbClr val="C00000"/>
                </a:solidFill>
                <a:cs typeface="Arial" charset="0"/>
              </a:rPr>
            </a:b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3" name="AutoShape 2" descr="El valor de la Inteligencia Emoc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El valor de la Inteligencia Emoc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4726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4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>
                <a:solidFill>
                  <a:srgbClr val="C00000"/>
                </a:solidFill>
                <a:cs typeface="Arial" charset="0"/>
              </a:rPr>
              <a:t>LA ESTRATEGIA PUBLICA DE LA VIVIENDA COLABORATIVA EN BILBAO</a:t>
            </a:r>
            <a:br>
              <a:rPr lang="es-ES" sz="2400" b="1" dirty="0">
                <a:solidFill>
                  <a:srgbClr val="C00000"/>
                </a:solidFill>
                <a:cs typeface="Arial" charset="0"/>
              </a:rPr>
            </a:b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09600" y="1700808"/>
            <a:ext cx="6348413" cy="4341217"/>
          </a:xfrm>
        </p:spPr>
        <p:txBody>
          <a:bodyPr/>
          <a:lstStyle/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PROGRAMA DE VIVIENDAS MUNICIPALES PARA JOVENES SOLIDARIOS.</a:t>
            </a:r>
          </a:p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PROGRAMA DE VIVIENDA COLABORATIVA SOSTENIBLE.</a:t>
            </a:r>
          </a:p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VIVIENDA ASEQUIBLE</a:t>
            </a:r>
          </a:p>
          <a:p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ALOJAMIENTOS DOTACIONALES.</a:t>
            </a:r>
          </a:p>
          <a:p>
            <a:pPr lvl="2"/>
            <a:r>
              <a:rPr lang="es-ES" sz="1600" b="1" u="sng" dirty="0">
                <a:solidFill>
                  <a:schemeClr val="tx1"/>
                </a:solidFill>
              </a:rPr>
              <a:t>Características </a:t>
            </a:r>
            <a:r>
              <a:rPr lang="es-ES" sz="1600" b="1" u="sng" dirty="0" err="1">
                <a:solidFill>
                  <a:schemeClr val="tx1"/>
                </a:solidFill>
              </a:rPr>
              <a:t>comúnes</a:t>
            </a:r>
            <a:endParaRPr lang="es-ES" sz="1600" b="1" u="sng" dirty="0">
              <a:solidFill>
                <a:schemeClr val="tx1"/>
              </a:solidFill>
            </a:endParaRPr>
          </a:p>
          <a:p>
            <a:pPr lvl="2"/>
            <a:endParaRPr lang="es-ES" sz="1600" b="1" u="sng" dirty="0">
              <a:solidFill>
                <a:schemeClr val="tx1"/>
              </a:solidFill>
            </a:endParaRPr>
          </a:p>
          <a:p>
            <a:pPr lvl="3"/>
            <a:r>
              <a:rPr lang="es-ES" sz="1800" b="1" dirty="0">
                <a:solidFill>
                  <a:schemeClr val="tx1"/>
                </a:solidFill>
              </a:rPr>
              <a:t>Valor emocional.</a:t>
            </a:r>
          </a:p>
          <a:p>
            <a:pPr lvl="3"/>
            <a:r>
              <a:rPr lang="es-ES" sz="1800" b="1" dirty="0">
                <a:solidFill>
                  <a:schemeClr val="tx1"/>
                </a:solidFill>
              </a:rPr>
              <a:t>Sostenible: equilibrio recursos/impacto/futuro.</a:t>
            </a:r>
          </a:p>
          <a:p>
            <a:pPr lvl="3"/>
            <a:r>
              <a:rPr lang="es-ES" sz="1800" b="1" u="sng" dirty="0" err="1">
                <a:solidFill>
                  <a:schemeClr val="tx1"/>
                </a:solidFill>
              </a:rPr>
              <a:t>Servitizados</a:t>
            </a:r>
            <a:r>
              <a:rPr lang="es-ES" sz="1800" b="1" dirty="0">
                <a:solidFill>
                  <a:schemeClr val="tx1"/>
                </a:solidFill>
              </a:rPr>
              <a:t>: valor añadido.</a:t>
            </a:r>
          </a:p>
        </p:txBody>
      </p:sp>
    </p:spTree>
    <p:extLst>
      <p:ext uri="{BB962C8B-B14F-4D97-AF65-F5344CB8AC3E}">
        <p14:creationId xmlns:p14="http://schemas.microsoft.com/office/powerpoint/2010/main" xmlns="" val="571824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2834</TotalTime>
  <Words>564</Words>
  <Application>Microsoft Office PowerPoint</Application>
  <PresentationFormat>Presentación en pantalla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Faceta</vt:lpstr>
      <vt:lpstr>LA VIVIENDA COLABORATIVA PARA MAYORES Toledo, 9  de Marzo de 2023 La gestión pública: experiencia de Bilbao</vt:lpstr>
      <vt:lpstr>Diapositiva 2</vt:lpstr>
      <vt:lpstr>Diapositiva 3</vt:lpstr>
      <vt:lpstr>Bilbao cuenta con 346.000 habitantes </vt:lpstr>
      <vt:lpstr>DEMANDA DE VIVIENDAS</vt:lpstr>
      <vt:lpstr>LA VIVIENDA COLABROATIVA PARA MAYORES UN NUEVO MODELO RESIDENCIAL</vt:lpstr>
      <vt:lpstr>Diapositiva 7</vt:lpstr>
      <vt:lpstr>VALOR EMOCIONAL </vt:lpstr>
      <vt:lpstr>LA ESTRATEGIA PUBLICA DE LA VIVIENDA COLABORATIVA EN BILBAO </vt:lpstr>
      <vt:lpstr>ALOJAMIENTOS DOTACIONALES en ALQUILER PARA MAYORES</vt:lpstr>
      <vt:lpstr>66 ALOJAMIENTOS DOTACIONALES en ALQUILER PARA MAYORES</vt:lpstr>
      <vt:lpstr>66 ALOJAMIENTOS DOTACIONALES en ALQUILER PARA MAYORES</vt:lpstr>
      <vt:lpstr>Diapositiva 13</vt:lpstr>
      <vt:lpstr>Diapositiva 14</vt:lpstr>
      <vt:lpstr>Diapositiva 15</vt:lpstr>
      <vt:lpstr>Diapositiva 16</vt:lpstr>
      <vt:lpstr>Diapositiva 17</vt:lpstr>
      <vt:lpstr>GRACIAS</vt:lpstr>
    </vt:vector>
  </TitlesOfParts>
  <Company>Ayuntamiento de Bilbao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060306</dc:creator>
  <cp:lastModifiedBy>Usuario de Windows</cp:lastModifiedBy>
  <cp:revision>536</cp:revision>
  <cp:lastPrinted>2023-03-07T09:48:21Z</cp:lastPrinted>
  <dcterms:created xsi:type="dcterms:W3CDTF">2012-09-28T13:06:03Z</dcterms:created>
  <dcterms:modified xsi:type="dcterms:W3CDTF">2023-03-22T12:03:14Z</dcterms:modified>
</cp:coreProperties>
</file>